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9" r:id="rId2"/>
  </p:sldMasterIdLst>
  <p:notesMasterIdLst>
    <p:notesMasterId r:id="rId5"/>
  </p:notesMasterIdLst>
  <p:sldIdLst>
    <p:sldId id="287" r:id="rId3"/>
    <p:sldId id="286" r:id="rId4"/>
  </p:sldIdLst>
  <p:sldSz cx="10907713" cy="7775575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>
          <p15:clr>
            <a:srgbClr val="A4A3A4"/>
          </p15:clr>
        </p15:guide>
        <p15:guide id="2" pos="34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7B9CD7"/>
    <a:srgbClr val="4874C4"/>
    <a:srgbClr val="FFC6B9"/>
    <a:srgbClr val="3C6CC2"/>
    <a:srgbClr val="335A9F"/>
    <a:srgbClr val="FFDD71"/>
    <a:srgbClr val="FFD7AF"/>
    <a:srgbClr val="FF9966"/>
    <a:srgbClr val="FFB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4422" autoAdjust="0"/>
    <p:restoredTop sz="98992" autoAdjust="0"/>
  </p:normalViewPr>
  <p:slideViewPr>
    <p:cSldViewPr snapToGrid="0">
      <p:cViewPr>
        <p:scale>
          <a:sx n="89" d="100"/>
          <a:sy n="89" d="100"/>
        </p:scale>
        <p:origin x="792" y="-594"/>
      </p:cViewPr>
      <p:guideLst>
        <p:guide orient="horz" pos="2449"/>
        <p:guide pos="34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724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781" tIns="45390" rIns="90781" bIns="4539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1" cy="495029"/>
          </a:xfrm>
          <a:prstGeom prst="rect">
            <a:avLst/>
          </a:prstGeom>
        </p:spPr>
        <p:txBody>
          <a:bodyPr vert="horz" lIns="90781" tIns="45390" rIns="90781" bIns="4539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2016/7/25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33488"/>
            <a:ext cx="46720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1" tIns="45390" rIns="90781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1" tIns="45390" rIns="90781" bIns="453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1" cy="495028"/>
          </a:xfrm>
          <a:prstGeom prst="rect">
            <a:avLst/>
          </a:prstGeom>
        </p:spPr>
        <p:txBody>
          <a:bodyPr vert="horz" lIns="90781" tIns="45390" rIns="90781" bIns="4539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1" cy="495028"/>
          </a:xfrm>
          <a:prstGeom prst="rect">
            <a:avLst/>
          </a:prstGeom>
        </p:spPr>
        <p:txBody>
          <a:bodyPr vert="horz" lIns="90781" tIns="45390" rIns="90781" bIns="4539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031875" y="1233488"/>
            <a:ext cx="4672013" cy="33305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75172">
              <a:defRPr/>
            </a:pPr>
            <a:fld id="{ACD93CC5-A9B8-46A1-B8C3-70AA73E05DA2}" type="slidenum">
              <a:rPr lang="ja-JP" altLang="en-US" sz="1700" kern="0">
                <a:solidFill>
                  <a:sysClr val="windowText" lastClr="000000"/>
                </a:solidFill>
              </a:rPr>
              <a:pPr defTabSz="875172">
                <a:defRPr/>
              </a:pPr>
              <a:t>1</a:t>
            </a:fld>
            <a:endParaRPr lang="ja-JP" altLang="en-US" sz="17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7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031875" y="1233488"/>
            <a:ext cx="4672013" cy="33305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9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8" y="5729076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4D0-87A0-497F-8D82-0A602BB46A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4310-321B-4699-8E59-705115CD8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0D0E-9BA4-499B-AB9C-2B5F681B1D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36D9-ED9D-41E8-9D26-EE539FE0E2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1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7" y="580736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1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399C-7826-42EC-B32A-877AEBE574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B6A2-CCFB-4F6D-A8C5-05F008DB8F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2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86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7564" y="2416176"/>
            <a:ext cx="9272587" cy="16652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36714" y="4406900"/>
            <a:ext cx="7634287" cy="1985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76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482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2013" y="4995864"/>
            <a:ext cx="9270999" cy="15446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62013" y="3295651"/>
            <a:ext cx="9270999" cy="170021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784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6100" y="1814513"/>
            <a:ext cx="4830764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29263" y="1814513"/>
            <a:ext cx="4832350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827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6102" y="1739900"/>
            <a:ext cx="481806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6102" y="2465389"/>
            <a:ext cx="4818062" cy="4479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540375" y="1739900"/>
            <a:ext cx="4821238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540375" y="2465389"/>
            <a:ext cx="4821238" cy="4479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4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25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92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5670-C0B8-4EE0-A296-99B0FD9A5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C2D9-DDB6-48FC-9CAD-E9EB89C53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12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6101" y="309564"/>
            <a:ext cx="3587749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64025" y="309563"/>
            <a:ext cx="6097588" cy="6635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46101" y="1627189"/>
            <a:ext cx="3587749" cy="5318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64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38364" y="5443539"/>
            <a:ext cx="6543675" cy="641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38364" y="695326"/>
            <a:ext cx="6543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38364" y="6084888"/>
            <a:ext cx="6543675" cy="912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778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091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908926" y="311150"/>
            <a:ext cx="2452688" cy="66341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46101" y="311150"/>
            <a:ext cx="7210425" cy="66341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92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80BF-FFFF-4D30-8183-64BA5E8C6D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6183-1241-4C2B-A874-B25815DF29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4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7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247F-022E-45F6-9E1F-E61D9C4929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A12-515F-46D2-A79F-6B40B8ADC3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4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3DBE-A92F-4BA2-AFDF-1F0349A32C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D1C0-7220-4899-A02E-5EDF3C7EE0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79D4-13AC-4331-BBE0-27DB72F8B0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283E-BFB3-4B6F-90D4-5A4EE82EAB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6F91-7055-4A53-BCDD-CE5C1D7721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4DA0-8EEE-4502-AF13-1D7BE3483E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3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C0C-0476-490C-9B11-897FB43C85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CDC6-F257-4EAC-9FB4-1BADA92634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3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DD56-D014-4EEA-A6EC-0DEDBBB9D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E95B-ED84-4348-A7AC-B198E95CDA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0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14338"/>
            <a:ext cx="9405937" cy="1503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070100"/>
            <a:ext cx="9405937" cy="4933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205664"/>
            <a:ext cx="2454276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1564" y="7205664"/>
            <a:ext cx="3684587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550" y="7205664"/>
            <a:ext cx="2454276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46101" y="311150"/>
            <a:ext cx="9815513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6101" y="1814513"/>
            <a:ext cx="9815513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46101" y="7207251"/>
            <a:ext cx="2544763" cy="412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4875-8E2C-4753-887F-0A4513E7A4A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727451" y="7207251"/>
            <a:ext cx="3452812" cy="412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16851" y="7207251"/>
            <a:ext cx="2544763" cy="412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C10F8-67FB-4F8A-A54D-C70A23E56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5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tmp"/><Relationship Id="rId4" Type="http://schemas.openxmlformats.org/officeDocument/2006/relationships/image" Target="../media/image2.jpe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701" y="588755"/>
            <a:ext cx="3189635" cy="5001592"/>
          </a:xfrm>
          <a:prstGeom prst="rect">
            <a:avLst/>
          </a:prstGeom>
        </p:spPr>
      </p:pic>
      <p:sp>
        <p:nvSpPr>
          <p:cNvPr id="35" name="角丸四角形 426"/>
          <p:cNvSpPr/>
          <p:nvPr/>
        </p:nvSpPr>
        <p:spPr>
          <a:xfrm>
            <a:off x="439618" y="1190982"/>
            <a:ext cx="2838855" cy="3431793"/>
          </a:xfrm>
          <a:prstGeom prst="roundRect">
            <a:avLst/>
          </a:prstGeom>
          <a:solidFill>
            <a:srgbClr val="9BBB59">
              <a:lumMod val="40000"/>
              <a:lumOff val="60000"/>
            </a:srgbClr>
          </a:solidFill>
          <a:ln w="1905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" name="テキスト ボックス 24"/>
          <p:cNvSpPr txBox="1"/>
          <p:nvPr/>
        </p:nvSpPr>
        <p:spPr>
          <a:xfrm>
            <a:off x="3952577" y="605977"/>
            <a:ext cx="2909119" cy="61964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アクセス</a:t>
            </a:r>
            <a:endParaRPr kumimoji="1" lang="en-US" altLang="ja-JP" sz="2000" b="1" i="0" u="none" strike="noStrike" kern="0" cap="none" spc="0" normalizeH="0" baseline="0" noProof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0" cap="none" spc="0" normalizeH="0" baseline="0" noProof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40" name="テキスト ボックス 30"/>
          <p:cNvSpPr txBox="1"/>
          <p:nvPr/>
        </p:nvSpPr>
        <p:spPr>
          <a:xfrm>
            <a:off x="415746" y="4915731"/>
            <a:ext cx="3045849" cy="409993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受付時間</a:t>
            </a:r>
          </a:p>
        </p:txBody>
      </p:sp>
      <p:sp>
        <p:nvSpPr>
          <p:cNvPr id="42" name="角丸四角形 56"/>
          <p:cNvSpPr/>
          <p:nvPr/>
        </p:nvSpPr>
        <p:spPr>
          <a:xfrm>
            <a:off x="449130" y="5320530"/>
            <a:ext cx="2994843" cy="1793828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19050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" name="テキスト ボックス 57"/>
          <p:cNvSpPr txBox="1"/>
          <p:nvPr/>
        </p:nvSpPr>
        <p:spPr>
          <a:xfrm>
            <a:off x="379377" y="5337847"/>
            <a:ext cx="3190455" cy="1733215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ysClr val="windowText" lastClr="000000">
                    <a:alpha val="95000"/>
                  </a:sys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 </a:t>
            </a:r>
            <a:r>
              <a:rPr kumimoji="1" lang="ja-JP" altLang="en-US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開所曜日　　　月曜日～金曜日</a:t>
            </a:r>
            <a:endParaRPr kumimoji="1" lang="en-US" altLang="ja-JP" sz="14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3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（土曜・日曜・祝日・年末年始休み）</a:t>
            </a:r>
            <a:endParaRPr kumimoji="1" lang="en-US" altLang="ja-JP" sz="13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</a:t>
            </a:r>
            <a:endParaRPr kumimoji="1" lang="en-US" altLang="ja-JP" sz="13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 </a:t>
            </a:r>
            <a:r>
              <a:rPr kumimoji="1" lang="ja-JP" altLang="en-US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開所時間　　  </a:t>
            </a:r>
            <a:r>
              <a:rPr kumimoji="1" lang="en-US" altLang="ja-JP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8</a:t>
            </a:r>
            <a:r>
              <a:rPr kumimoji="1" lang="ja-JP" altLang="en-US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：</a:t>
            </a:r>
            <a:r>
              <a:rPr kumimoji="1" lang="en-US" altLang="ja-JP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30</a:t>
            </a:r>
            <a:r>
              <a:rPr kumimoji="1" lang="ja-JP" altLang="en-US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～</a:t>
            </a:r>
            <a:r>
              <a:rPr kumimoji="1" lang="en-US" altLang="ja-JP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17</a:t>
            </a:r>
            <a:r>
              <a:rPr kumimoji="1" lang="ja-JP" altLang="en-US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：</a:t>
            </a:r>
            <a:r>
              <a:rPr kumimoji="1" lang="en-US" altLang="ja-JP" sz="14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00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50" name="テキスト ボックス 115"/>
          <p:cNvSpPr txBox="1"/>
          <p:nvPr/>
        </p:nvSpPr>
        <p:spPr>
          <a:xfrm>
            <a:off x="4126528" y="3493369"/>
            <a:ext cx="2762250" cy="140565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・田園都市線高津駅西口より徒歩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</a:t>
            </a: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分</a:t>
            </a:r>
            <a:endParaRPr kumimoji="1" lang="en-US" altLang="ja-JP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・川崎市営バス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/</a:t>
            </a: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東急バス</a:t>
            </a:r>
            <a:endParaRPr kumimoji="1" lang="en-US" altLang="ja-JP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（溝ノ口駅発と武蔵小杉駅発があります）</a:t>
            </a:r>
            <a:endParaRPr kumimoji="1" lang="en-US" altLang="ja-JP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高津駅前バス停より徒歩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</a:t>
            </a: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分</a:t>
            </a:r>
            <a:endParaRPr kumimoji="1" lang="en-US" altLang="ja-JP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＊駐車場はございません。</a:t>
            </a:r>
            <a:endParaRPr kumimoji="1" lang="en-US" altLang="ja-JP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車をご利用の場合は近隣の</a:t>
            </a:r>
            <a:endParaRPr kumimoji="1" lang="en-US" altLang="ja-JP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コインパーキングをご利用ください。</a:t>
            </a:r>
            <a:endParaRPr kumimoji="1" lang="en-US" altLang="ja-JP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244" y="4934781"/>
            <a:ext cx="1639239" cy="2132818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53" name="角丸四角形吹き出し 117"/>
          <p:cNvSpPr/>
          <p:nvPr/>
        </p:nvSpPr>
        <p:spPr>
          <a:xfrm>
            <a:off x="5343827" y="5373445"/>
            <a:ext cx="1532878" cy="401484"/>
          </a:xfrm>
          <a:prstGeom prst="wedgeRoundRectCallout">
            <a:avLst>
              <a:gd name="adj1" fmla="val -59222"/>
              <a:gd name="adj2" fmla="val 40878"/>
              <a:gd name="adj3" fmla="val 16667"/>
            </a:avLst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テキスト ボックス 9"/>
          <p:cNvSpPr txBox="1"/>
          <p:nvPr/>
        </p:nvSpPr>
        <p:spPr>
          <a:xfrm>
            <a:off x="5367108" y="5405197"/>
            <a:ext cx="1768033" cy="12358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HG丸ｺﾞｼｯｸM-PRO"/>
                <a:cs typeface="Times New Roman"/>
              </a:rPr>
              <a:t>１階本木薬局、２階学習塾の</a:t>
            </a:r>
            <a:endParaRPr kumimoji="0" lang="en-US" altLang="ja-JP" sz="800" b="0" i="0" u="none" strike="noStrike" kern="100" cap="none" spc="0" normalizeH="0" baseline="0" noProof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HG丸ｺﾞｼｯｸM-PRO"/>
              <a:cs typeface="Times New Roman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00" cap="none" spc="0" normalizeH="0" baseline="0" noProof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HG丸ｺﾞｼｯｸM-PRO"/>
                <a:cs typeface="Times New Roman"/>
              </a:rPr>
              <a:t>グレーのビル４階です。</a:t>
            </a:r>
            <a:endParaRPr kumimoji="0" lang="ja-JP" altLang="en-US" sz="1050" b="0" i="0" u="none" strike="noStrike" kern="100" cap="none" spc="0" normalizeH="0" baseline="0" noProof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明朝"/>
              <a:cs typeface="Times New Roman"/>
            </a:endParaRPr>
          </a:p>
        </p:txBody>
      </p:sp>
      <p:sp>
        <p:nvSpPr>
          <p:cNvPr id="63" name="テキスト ボックス 374"/>
          <p:cNvSpPr txBox="1"/>
          <p:nvPr/>
        </p:nvSpPr>
        <p:spPr>
          <a:xfrm>
            <a:off x="384958" y="686120"/>
            <a:ext cx="3045849" cy="925246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よくあるご質問</a:t>
            </a:r>
          </a:p>
        </p:txBody>
      </p:sp>
      <p:sp>
        <p:nvSpPr>
          <p:cNvPr id="64" name="テキスト ボックス 375"/>
          <p:cNvSpPr txBox="1"/>
          <p:nvPr/>
        </p:nvSpPr>
        <p:spPr>
          <a:xfrm>
            <a:off x="434807" y="1171738"/>
            <a:ext cx="2917586" cy="3542095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・相談は誰からでも大丈夫ですか？</a:t>
            </a:r>
            <a:endParaRPr kumimoji="1" lang="en-US" altLang="ja-JP" sz="13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</a:t>
            </a: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川崎市内・外に関係なく、</a:t>
            </a: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当事者、　　　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家族、支援者等、どなたからでも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受け付けています。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・どんな内容を相談できますか？</a:t>
            </a:r>
            <a:endParaRPr kumimoji="1" lang="en-US" altLang="ja-JP" sz="13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</a:t>
            </a: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高次脳機能障害に関して、様々な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困りごとについて受け付けています。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・どんな方法で相談できますか？</a:t>
            </a:r>
            <a:endParaRPr kumimoji="1" lang="en-US" altLang="ja-JP" sz="13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</a:t>
            </a: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電話、ＦＡＸ、メールにて受け付け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ています。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</a:t>
            </a: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65" name="テキスト ボックス 3"/>
          <p:cNvSpPr txBox="1"/>
          <p:nvPr/>
        </p:nvSpPr>
        <p:spPr>
          <a:xfrm>
            <a:off x="7295149" y="4418003"/>
            <a:ext cx="3061047" cy="215171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〒</a:t>
            </a:r>
            <a:r>
              <a:rPr kumimoji="1" lang="en-US" altLang="ja-JP" sz="105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213-0002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川崎市高津区二子</a:t>
            </a:r>
            <a:r>
              <a:rPr kumimoji="1" lang="en-US" altLang="ja-JP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4-4-7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　　　</a:t>
            </a:r>
            <a:r>
              <a:rPr kumimoji="1" lang="en-US" altLang="ja-JP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T.SBLDG</a:t>
            </a:r>
            <a:r>
              <a:rPr kumimoji="1" lang="ja-JP" altLang="en-US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</a:t>
            </a:r>
            <a:r>
              <a:rPr kumimoji="1" lang="en-US" altLang="ja-JP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4F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TEL</a:t>
            </a:r>
            <a:r>
              <a:rPr kumimoji="1" lang="ja-JP" altLang="en-US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：</a:t>
            </a:r>
            <a:r>
              <a:rPr kumimoji="1" lang="en-US" altLang="ja-JP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044-299-8201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FAX</a:t>
            </a:r>
            <a:r>
              <a:rPr kumimoji="1" lang="ja-JP" altLang="en-US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：</a:t>
            </a:r>
            <a:r>
              <a:rPr kumimoji="1" lang="en-US" altLang="ja-JP" sz="14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044-299-8202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 </a:t>
            </a:r>
            <a:r>
              <a:rPr kumimoji="1" lang="en-US" altLang="ja-JP" sz="11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E-mail</a:t>
            </a:r>
            <a:r>
              <a:rPr kumimoji="1" lang="ja-JP" altLang="en-US" sz="11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：</a:t>
            </a:r>
            <a:r>
              <a:rPr kumimoji="1" lang="en-US" altLang="ja-JP" sz="11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koujinoutikatsu@kfj.or.jp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　</a:t>
            </a:r>
            <a:r>
              <a:rPr kumimoji="1" lang="en-US" altLang="ja-JP" sz="11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http</a:t>
            </a:r>
            <a:r>
              <a:rPr kumimoji="1" lang="ja-JP" altLang="en-US" sz="11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 </a:t>
            </a:r>
            <a:r>
              <a:rPr kumimoji="1" lang="en-US" altLang="ja-JP" sz="11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://koujinou-kawasaki.org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0" cap="none" spc="0" normalizeH="0" baseline="0" noProof="0">
              <a:ln w="10541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1" i="0" u="none" strike="noStrike" kern="0" cap="none" spc="50" normalizeH="0" baseline="0" noProof="0">
              <a:ln w="13500">
                <a:solidFill>
                  <a:srgbClr val="4F81BD">
                    <a:lumMod val="75000"/>
                  </a:srgbClr>
                </a:solidFill>
                <a:prstDash val="solid"/>
              </a:ln>
              <a:solidFill>
                <a:srgbClr val="0070C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67" name="テキスト ボックス 1"/>
          <p:cNvSpPr txBox="1"/>
          <p:nvPr/>
        </p:nvSpPr>
        <p:spPr>
          <a:xfrm>
            <a:off x="7386941" y="3238382"/>
            <a:ext cx="2937340" cy="688221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6600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相談事業</a:t>
            </a:r>
            <a:endParaRPr kumimoji="1" lang="en-US" altLang="ja-JP" sz="1800" b="1" i="0" u="none" strike="noStrike" kern="0" cap="none" spc="0" normalizeH="0" baseline="0" noProof="0">
              <a:ln w="10541" cmpd="sng">
                <a:solidFill>
                  <a:srgbClr val="FFC000"/>
                </a:solidFill>
                <a:prstDash val="solid"/>
              </a:ln>
              <a:solidFill>
                <a:srgbClr val="FF66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>
              <a:ln w="1905">
                <a:solidFill>
                  <a:srgbClr val="FF0066"/>
                </a:solidFill>
              </a:ln>
              <a:solidFill>
                <a:srgbClr val="99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0" cap="none" spc="0" normalizeH="0" baseline="0" noProof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9900CC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68" name="テキスト ボックス 245"/>
          <p:cNvSpPr txBox="1"/>
          <p:nvPr/>
        </p:nvSpPr>
        <p:spPr>
          <a:xfrm>
            <a:off x="7377185" y="2204932"/>
            <a:ext cx="2937340" cy="1066869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高次脳機能障害</a:t>
            </a:r>
            <a:endParaRPr kumimoji="1" lang="en-US" altLang="ja-JP" sz="2000" b="1" i="0" u="none" strike="noStrike" kern="0" cap="none" spc="0" normalizeH="0" baseline="0" noProof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地域活動支援センター</a:t>
            </a:r>
            <a:endParaRPr kumimoji="1" lang="en-US" altLang="ja-JP" sz="2000" b="1" i="0" u="none" strike="noStrike" kern="0" cap="none" spc="0" normalizeH="0" baseline="0" noProof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（北部リハビリテーションセンター）</a:t>
            </a:r>
            <a:endParaRPr kumimoji="1" lang="en-US" altLang="ja-JP" sz="1100" b="1" i="0" u="none" strike="noStrike" kern="0" cap="none" spc="0" normalizeH="0" baseline="0" noProof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0" cap="none" spc="0" normalizeH="0" baseline="0" noProof="0">
              <a:ln w="1905">
                <a:solidFill>
                  <a:srgbClr val="00B050"/>
                </a:solidFill>
              </a:ln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0" cap="none" spc="0" normalizeH="0" baseline="0" noProof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grpSp>
        <p:nvGrpSpPr>
          <p:cNvPr id="69" name="Group 79"/>
          <p:cNvGrpSpPr>
            <a:grpSpLocks/>
          </p:cNvGrpSpPr>
          <p:nvPr/>
        </p:nvGrpSpPr>
        <p:grpSpPr bwMode="auto">
          <a:xfrm>
            <a:off x="7485836" y="1047966"/>
            <a:ext cx="853702" cy="516501"/>
            <a:chOff x="7106459" y="459211"/>
            <a:chExt cx="2127" cy="1634"/>
          </a:xfrm>
        </p:grpSpPr>
        <p:sp>
          <p:nvSpPr>
            <p:cNvPr id="72" name="AutoShape 80"/>
            <p:cNvSpPr>
              <a:spLocks noChangeAspect="1" noChangeArrowheads="1"/>
            </p:cNvSpPr>
            <p:nvPr/>
          </p:nvSpPr>
          <p:spPr bwMode="auto">
            <a:xfrm flipH="1" flipV="1">
              <a:off x="7106459" y="459211"/>
              <a:ext cx="2127" cy="1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Oval 81"/>
            <p:cNvSpPr>
              <a:spLocks noChangeArrowheads="1"/>
            </p:cNvSpPr>
            <p:nvPr/>
          </p:nvSpPr>
          <p:spPr bwMode="auto">
            <a:xfrm rot="1884812">
              <a:off x="7106817" y="459352"/>
              <a:ext cx="567" cy="1202"/>
            </a:xfrm>
            <a:prstGeom prst="ellipse">
              <a:avLst/>
            </a:prstGeom>
            <a:solidFill>
              <a:srgbClr val="FF0066"/>
            </a:solidFill>
            <a:ln w="31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Oval 82"/>
            <p:cNvSpPr>
              <a:spLocks noChangeArrowheads="1"/>
            </p:cNvSpPr>
            <p:nvPr/>
          </p:nvSpPr>
          <p:spPr bwMode="auto">
            <a:xfrm rot="1884812">
              <a:off x="7107171" y="459352"/>
              <a:ext cx="568" cy="1200"/>
            </a:xfrm>
            <a:prstGeom prst="ellipse">
              <a:avLst/>
            </a:prstGeom>
            <a:solidFill>
              <a:sysClr val="window" lastClr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7107182" y="460058"/>
              <a:ext cx="212" cy="29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44528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1" u="none" strike="noStrike" kern="10" cap="none" spc="0" normalizeH="0" baseline="0" noProof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uLnTx/>
                  <a:uFillTx/>
                  <a:latin typeface="HGS創英角ﾎﾟｯﾌﾟ体"/>
                  <a:ea typeface="HGS創英角ﾎﾟｯﾌﾟ体"/>
                  <a:cs typeface="+mn-cs"/>
                </a:rPr>
                <a:t>Ｆ</a:t>
              </a:r>
            </a:p>
          </p:txBody>
        </p:sp>
        <p:sp>
          <p:nvSpPr>
            <p:cNvPr id="77" name="Oval 84"/>
            <p:cNvSpPr>
              <a:spLocks noChangeArrowheads="1"/>
            </p:cNvSpPr>
            <p:nvPr/>
          </p:nvSpPr>
          <p:spPr bwMode="auto">
            <a:xfrm rot="1884812">
              <a:off x="7107526" y="459352"/>
              <a:ext cx="567" cy="1200"/>
            </a:xfrm>
            <a:prstGeom prst="ellipse">
              <a:avLst/>
            </a:prstGeom>
            <a:solidFill>
              <a:srgbClr val="0070C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AutoShape 85"/>
            <p:cNvSpPr>
              <a:spLocks noChangeArrowheads="1"/>
            </p:cNvSpPr>
            <p:nvPr/>
          </p:nvSpPr>
          <p:spPr bwMode="auto">
            <a:xfrm>
              <a:off x="7107833" y="459556"/>
              <a:ext cx="142" cy="19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AutoShape 86"/>
            <p:cNvSpPr>
              <a:spLocks noChangeArrowheads="1"/>
            </p:cNvSpPr>
            <p:nvPr/>
          </p:nvSpPr>
          <p:spPr bwMode="auto">
            <a:xfrm rot="16200000">
              <a:off x="7107741" y="459668"/>
              <a:ext cx="158" cy="16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AutoShape 87"/>
            <p:cNvSpPr>
              <a:spLocks noChangeArrowheads="1"/>
            </p:cNvSpPr>
            <p:nvPr/>
          </p:nvSpPr>
          <p:spPr bwMode="auto">
            <a:xfrm rot="5092958">
              <a:off x="7107914" y="459662"/>
              <a:ext cx="155" cy="166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AutoShape 88"/>
            <p:cNvSpPr>
              <a:spLocks noChangeArrowheads="1"/>
            </p:cNvSpPr>
            <p:nvPr/>
          </p:nvSpPr>
          <p:spPr bwMode="auto">
            <a:xfrm rot="10800000">
              <a:off x="7107836" y="459752"/>
              <a:ext cx="142" cy="18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WordArt 89"/>
            <p:cNvSpPr>
              <a:spLocks noChangeArrowheads="1" noChangeShapeType="1" noTextEdit="1"/>
            </p:cNvSpPr>
            <p:nvPr/>
          </p:nvSpPr>
          <p:spPr bwMode="auto">
            <a:xfrm>
              <a:off x="7107560" y="460058"/>
              <a:ext cx="190" cy="29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1" u="none" strike="noStrike" kern="10" cap="none" spc="0" normalizeH="0" baseline="0" noProof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uLnTx/>
                  <a:uFillTx/>
                  <a:latin typeface="HG創英角ﾎﾟｯﾌﾟ体"/>
                  <a:ea typeface="HG創英角ﾎﾟｯﾌﾟ体"/>
                  <a:cs typeface="+mn-cs"/>
                </a:rPr>
                <a:t>Ｊ</a:t>
              </a:r>
            </a:p>
          </p:txBody>
        </p:sp>
        <p:sp>
          <p:nvSpPr>
            <p:cNvPr id="83" name="WordArt 90"/>
            <p:cNvSpPr>
              <a:spLocks noChangeArrowheads="1" noChangeShapeType="1" noTextEdit="1"/>
            </p:cNvSpPr>
            <p:nvPr/>
          </p:nvSpPr>
          <p:spPr bwMode="auto">
            <a:xfrm>
              <a:off x="7106814" y="460067"/>
              <a:ext cx="212" cy="31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1" u="none" strike="noStrike" kern="10" cap="none" spc="0" normalizeH="0" baseline="0" noProof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uLnTx/>
                  <a:uFillTx/>
                  <a:latin typeface="HGS創英角ﾎﾟｯﾌﾟ体"/>
                  <a:ea typeface="HGS創英角ﾎﾟｯﾌﾟ体"/>
                  <a:cs typeface="+mn-cs"/>
                </a:rPr>
                <a:t>Ｋ</a:t>
              </a:r>
            </a:p>
          </p:txBody>
        </p:sp>
      </p:grpSp>
      <p:sp>
        <p:nvSpPr>
          <p:cNvPr id="70" name="テキスト ボックス 346"/>
          <p:cNvSpPr txBox="1"/>
          <p:nvPr/>
        </p:nvSpPr>
        <p:spPr>
          <a:xfrm>
            <a:off x="7438211" y="1477011"/>
            <a:ext cx="2832920" cy="524292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川崎市社会福祉事業団</a:t>
            </a:r>
            <a:endParaRPr kumimoji="1" lang="en-US" altLang="ja-JP" sz="2000" b="1" i="0" u="none" strike="noStrike" kern="0" cap="none" spc="0" normalizeH="0" baseline="0" noProof="0">
              <a:ln w="1905">
                <a:solidFill>
                  <a:srgbClr val="00B050"/>
                </a:solidFill>
              </a:ln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0" cap="none" spc="0" normalizeH="0" baseline="0" noProof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pic>
        <p:nvPicPr>
          <p:cNvPr id="71" name="図 70" descr="地活アクセス地図 [保護されたビュー] - Microsoft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7" t="16817" r="26442" b="19591"/>
          <a:stretch/>
        </p:blipFill>
        <p:spPr>
          <a:xfrm>
            <a:off x="3875414" y="944057"/>
            <a:ext cx="3107252" cy="2569515"/>
          </a:xfrm>
          <a:prstGeom prst="round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85" y="5829419"/>
            <a:ext cx="886381" cy="660093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36" name="円/楕円 26"/>
          <p:cNvSpPr/>
          <p:nvPr/>
        </p:nvSpPr>
        <p:spPr>
          <a:xfrm>
            <a:off x="7628320" y="6659393"/>
            <a:ext cx="2472913" cy="466057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39" y="6203016"/>
            <a:ext cx="1078082" cy="98380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940" b="98795" l="1750" r="98438">
                        <a14:foregroundMark x1="4813" y1="69127" x2="4813" y2="69127"/>
                        <a14:foregroundMark x1="21000" y1="56024" x2="21000" y2="56024"/>
                        <a14:foregroundMark x1="38000" y1="48645" x2="38000" y2="48645"/>
                        <a14:foregroundMark x1="49000" y1="47741" x2="49000" y2="47741"/>
                        <a14:foregroundMark x1="51313" y1="49699" x2="51313" y2="49699"/>
                        <a14:foregroundMark x1="60063" y1="42771" x2="60063" y2="42771"/>
                        <a14:foregroundMark x1="59938" y1="57530" x2="59938" y2="57530"/>
                        <a14:foregroundMark x1="65938" y1="50602" x2="65938" y2="50602"/>
                        <a14:foregroundMark x1="80563" y1="55271" x2="80563" y2="55271"/>
                        <a14:foregroundMark x1="94125" y1="70482" x2="94125" y2="70482"/>
                        <a14:foregroundMark x1="30000" y1="45934" x2="30000" y2="45934"/>
                        <a14:foregroundMark x1="46375" y1="65663" x2="46375" y2="65663"/>
                        <a14:foregroundMark x1="43375" y1="69428" x2="43375" y2="69428"/>
                        <a14:foregroundMark x1="43750" y1="67169" x2="43750" y2="67169"/>
                        <a14:foregroundMark x1="86313" y1="79217" x2="86313" y2="79217"/>
                        <a14:foregroundMark x1="59130" y1="66667" x2="59130" y2="66667"/>
                        <a14:backgroundMark x1="23500" y1="87801" x2="23500" y2="87801"/>
                        <a14:backgroundMark x1="9938" y1="92169" x2="9938" y2="92169"/>
                        <a14:backgroundMark x1="15687" y1="92470" x2="15687" y2="92470"/>
                        <a14:backgroundMark x1="15937" y1="84940" x2="15937" y2="84940"/>
                        <a14:backgroundMark x1="25875" y1="79518" x2="25875" y2="79518"/>
                        <a14:backgroundMark x1="25063" y1="76958" x2="25063" y2="76958"/>
                        <a14:backgroundMark x1="30938" y1="75452" x2="30938" y2="75452"/>
                        <a14:backgroundMark x1="30562" y1="73494" x2="30562" y2="73494"/>
                        <a14:backgroundMark x1="38250" y1="71988" x2="38250" y2="71988"/>
                        <a14:backgroundMark x1="44813" y1="68825" x2="44813" y2="68825"/>
                        <a14:backgroundMark x1="48313" y1="67018" x2="48313" y2="67018"/>
                        <a14:backgroundMark x1="53250" y1="73193" x2="53250" y2="73193"/>
                        <a14:backgroundMark x1="51563" y1="73946" x2="51563" y2="73946"/>
                        <a14:backgroundMark x1="49125" y1="85241" x2="49125" y2="85241"/>
                        <a14:backgroundMark x1="45063" y1="89910" x2="45063" y2="89910"/>
                        <a14:backgroundMark x1="42188" y1="90512" x2="42188" y2="90512"/>
                        <a14:backgroundMark x1="38500" y1="91265" x2="38500" y2="91265"/>
                        <a14:backgroundMark x1="32625" y1="91867" x2="32625" y2="91867"/>
                        <a14:backgroundMark x1="35938" y1="91867" x2="35938" y2="91867"/>
                        <a14:backgroundMark x1="63625" y1="68524" x2="63625" y2="68524"/>
                        <a14:backgroundMark x1="80438" y1="80422" x2="80438" y2="80422"/>
                        <a14:backgroundMark x1="93250" y1="91867" x2="93250" y2="91867"/>
                        <a14:backgroundMark x1="89563" y1="88102" x2="89563" y2="88102"/>
                        <a14:backgroundMark x1="64000" y1="87048" x2="64000" y2="87048"/>
                        <a14:backgroundMark x1="58000" y1="82681" x2="58000" y2="82681"/>
                        <a14:backgroundMark x1="16313" y1="91566" x2="16313" y2="91566"/>
                        <a14:backgroundMark x1="12812" y1="93675" x2="12812" y2="93675"/>
                        <a14:backgroundMark x1="20875" y1="82982" x2="20875" y2="82982"/>
                        <a14:backgroundMark x1="24813" y1="92470" x2="24813" y2="92470"/>
                        <a14:backgroundMark x1="38000" y1="81476" x2="38000" y2="81476"/>
                        <a14:backgroundMark x1="44000" y1="79518" x2="44000" y2="79518"/>
                        <a14:backgroundMark x1="39188" y1="73193" x2="39188" y2="73193"/>
                        <a14:backgroundMark x1="49250" y1="84337" x2="49250" y2="84337"/>
                        <a14:backgroundMark x1="55375" y1="84639" x2="55375" y2="84639"/>
                        <a14:backgroundMark x1="68688" y1="83584" x2="68688" y2="83584"/>
                        <a14:backgroundMark x1="76938" y1="88705" x2="76938" y2="88705"/>
                        <a14:backgroundMark x1="96750" y1="95934" x2="96750" y2="95934"/>
                        <a14:backgroundMark x1="84750" y1="95030" x2="84750" y2="95030"/>
                        <a14:backgroundMark x1="76938" y1="93675" x2="76938" y2="93675"/>
                        <a14:backgroundMark x1="59938" y1="78916" x2="59938" y2="78916"/>
                        <a14:backgroundMark x1="53000" y1="84940" x2="53000" y2="84940"/>
                        <a14:backgroundMark x1="45188" y1="82380" x2="45188" y2="82380"/>
                        <a14:backgroundMark x1="34875" y1="78313" x2="34875" y2="78313"/>
                        <a14:backgroundMark x1="34750" y1="84187" x2="34750" y2="84187"/>
                        <a14:backgroundMark x1="37875" y1="70030" x2="37875" y2="70030"/>
                        <a14:backgroundMark x1="24938" y1="85241" x2="24938" y2="85241"/>
                        <a14:backgroundMark x1="22438" y1="80422" x2="22438" y2="80422"/>
                        <a14:backgroundMark x1="23500" y1="76958" x2="23500" y2="76958"/>
                        <a14:backgroundMark x1="26000" y1="85542" x2="26000" y2="85542"/>
                        <a14:backgroundMark x1="47250" y1="89006" x2="47250" y2="89006"/>
                        <a14:backgroundMark x1="53125" y1="79518" x2="53125" y2="79518"/>
                        <a14:backgroundMark x1="23125" y1="82078" x2="23125" y2="82078"/>
                        <a14:backgroundMark x1="21563" y1="77711" x2="21563" y2="77711"/>
                        <a14:backgroundMark x1="22688" y1="78012" x2="22688" y2="78012"/>
                        <a14:backgroundMark x1="24938" y1="80873" x2="24938" y2="80873"/>
                        <a14:backgroundMark x1="26500" y1="84187" x2="26500" y2="84187"/>
                        <a14:backgroundMark x1="24438" y1="88705" x2="24438" y2="88705"/>
                        <a14:backgroundMark x1="22313" y1="85542" x2="22313" y2="85542"/>
                        <a14:backgroundMark x1="20625" y1="87651" x2="20625" y2="87651"/>
                        <a14:backgroundMark x1="19688" y1="92470" x2="19688" y2="92470"/>
                        <a14:backgroundMark x1="18688" y1="89006" x2="18688" y2="89006"/>
                        <a14:backgroundMark x1="26375" y1="92169" x2="26375" y2="92169"/>
                        <a14:backgroundMark x1="28438" y1="91867" x2="28438" y2="91867"/>
                        <a14:backgroundMark x1="30062" y1="93976" x2="30062" y2="93976"/>
                        <a14:backgroundMark x1="31188" y1="88705" x2="31188" y2="88705"/>
                        <a14:backgroundMark x1="32500" y1="84337" x2="32500" y2="84337"/>
                        <a14:backgroundMark x1="33313" y1="87651" x2="33313" y2="87651"/>
                        <a14:backgroundMark x1="31438" y1="81777" x2="31438" y2="81777"/>
                        <a14:backgroundMark x1="36063" y1="82078" x2="36063" y2="82078"/>
                        <a14:backgroundMark x1="36563" y1="77410" x2="36563" y2="77410"/>
                        <a14:backgroundMark x1="38000" y1="77711" x2="38000" y2="77711"/>
                        <a14:backgroundMark x1="39188" y1="78313" x2="39188" y2="78313"/>
                        <a14:backgroundMark x1="39813" y1="81175" x2="39813" y2="81175"/>
                        <a14:backgroundMark x1="38813" y1="83584" x2="38813" y2="83584"/>
                        <a14:backgroundMark x1="41625" y1="79217" x2="41625" y2="79217"/>
                        <a14:backgroundMark x1="40250" y1="75753" x2="40250" y2="75753"/>
                        <a14:backgroundMark x1="42313" y1="76657" x2="42313" y2="76657"/>
                        <a14:backgroundMark x1="45563" y1="79217" x2="45563" y2="79217"/>
                        <a14:backgroundMark x1="53563" y1="70783" x2="53563" y2="70783"/>
                        <a14:backgroundMark x1="52375" y1="68825" x2="52375" y2="68825"/>
                        <a14:backgroundMark x1="53250" y1="83584" x2="53250" y2="83584"/>
                        <a14:backgroundMark x1="53438" y1="79819" x2="53438" y2="79819"/>
                        <a14:backgroundMark x1="51063" y1="80572" x2="51063" y2="80572"/>
                        <a14:backgroundMark x1="50688" y1="76657" x2="50688" y2="76657"/>
                        <a14:backgroundMark x1="52750" y1="79518" x2="52750" y2="79518"/>
                        <a14:backgroundMark x1="47938" y1="93373" x2="47938" y2="93373"/>
                        <a14:backgroundMark x1="45938" y1="94729" x2="45938" y2="94729"/>
                        <a14:backgroundMark x1="46125" y1="93976" x2="46125" y2="93976"/>
                        <a14:backgroundMark x1="44250" y1="95633" x2="44250" y2="95633"/>
                        <a14:backgroundMark x1="41813" y1="93976" x2="41813" y2="93976"/>
                        <a14:backgroundMark x1="43875" y1="94578" x2="43875" y2="94578"/>
                        <a14:backgroundMark x1="51313" y1="88404" x2="51313" y2="88404"/>
                        <a14:backgroundMark x1="51063" y1="85542" x2="51063" y2="85542"/>
                        <a14:backgroundMark x1="49375" y1="88404" x2="49375" y2="88404"/>
                        <a14:backgroundMark x1="50125" y1="92169" x2="50125" y2="92169"/>
                        <a14:backgroundMark x1="50500" y1="90512" x2="50500" y2="90512"/>
                        <a14:backgroundMark x1="52000" y1="94729" x2="52000" y2="94729"/>
                        <a14:backgroundMark x1="53438" y1="93072" x2="53438" y2="93072"/>
                        <a14:backgroundMark x1="54813" y1="90512" x2="54813" y2="90512"/>
                        <a14:backgroundMark x1="54688" y1="84940" x2="54688" y2="84940"/>
                        <a14:backgroundMark x1="55625" y1="79819" x2="55625" y2="79819"/>
                        <a14:backgroundMark x1="55625" y1="68524" x2="55625" y2="68524"/>
                        <a14:backgroundMark x1="57813" y1="75452" x2="57813" y2="75452"/>
                        <a14:backgroundMark x1="56563" y1="75452" x2="56563" y2="75452"/>
                        <a14:backgroundMark x1="56938" y1="81175" x2="56938" y2="81175"/>
                        <a14:backgroundMark x1="56437" y1="85843" x2="56437" y2="85843"/>
                        <a14:backgroundMark x1="57875" y1="78012" x2="57875" y2="78012"/>
                        <a14:backgroundMark x1="59813" y1="77410" x2="59813" y2="77410"/>
                        <a14:backgroundMark x1="61625" y1="75151" x2="61625" y2="75151"/>
                        <a14:backgroundMark x1="60875" y1="76054" x2="60875" y2="76054"/>
                        <a14:backgroundMark x1="63063" y1="72892" x2="63063" y2="72892"/>
                        <a14:backgroundMark x1="65688" y1="74849" x2="65688" y2="74849"/>
                        <a14:backgroundMark x1="66750" y1="71084" x2="66750" y2="71084"/>
                        <a14:backgroundMark x1="65438" y1="74247" x2="65438" y2="74247"/>
                        <a14:backgroundMark x1="64125" y1="75151" x2="64125" y2="75151"/>
                        <a14:backgroundMark x1="63750" y1="80422" x2="63750" y2="80422"/>
                        <a14:backgroundMark x1="65188" y1="79217" x2="65188" y2="79217"/>
                        <a14:backgroundMark x1="66188" y1="77108" x2="66188" y2="77108"/>
                        <a14:backgroundMark x1="60313" y1="82380" x2="60313" y2="82380"/>
                        <a14:backgroundMark x1="60438" y1="86145" x2="60438" y2="86145"/>
                        <a14:backgroundMark x1="62000" y1="86145" x2="62000" y2="86145"/>
                        <a14:backgroundMark x1="61125" y1="90813" x2="61125" y2="90813"/>
                        <a14:backgroundMark x1="59438" y1="91114" x2="59438" y2="91114"/>
                        <a14:backgroundMark x1="62938" y1="91265" x2="62938" y2="91265"/>
                        <a14:backgroundMark x1="66188" y1="91265" x2="66188" y2="91265"/>
                        <a14:backgroundMark x1="66313" y1="95030" x2="66313" y2="95030"/>
                        <a14:backgroundMark x1="66188" y1="85843" x2="66188" y2="85843"/>
                        <a14:backgroundMark x1="67625" y1="80120" x2="67625" y2="80120"/>
                        <a14:backgroundMark x1="70500" y1="82380" x2="70500" y2="82380"/>
                        <a14:backgroundMark x1="68938" y1="87651" x2="68938" y2="87651"/>
                        <a14:backgroundMark x1="67875" y1="93373" x2="67875" y2="93373"/>
                        <a14:backgroundMark x1="70500" y1="92470" x2="70500" y2="92470"/>
                        <a14:backgroundMark x1="71313" y1="87801" x2="71313" y2="87801"/>
                        <a14:backgroundMark x1="73500" y1="84337" x2="73500" y2="84337"/>
                        <a14:backgroundMark x1="76000" y1="80572" x2="76000" y2="80572"/>
                        <a14:backgroundMark x1="72063" y1="80572" x2="72063" y2="80572"/>
                        <a14:backgroundMark x1="70875" y1="73946" x2="70875" y2="73946"/>
                        <a14:backgroundMark x1="76250" y1="80120" x2="76250" y2="80120"/>
                        <a14:backgroundMark x1="74938" y1="75151" x2="74938" y2="75151"/>
                        <a14:backgroundMark x1="74438" y1="78012" x2="74438" y2="78012"/>
                        <a14:backgroundMark x1="74688" y1="81476" x2="74688" y2="81476"/>
                        <a14:backgroundMark x1="75188" y1="86747" x2="75188" y2="86747"/>
                        <a14:backgroundMark x1="76938" y1="86145" x2="76938" y2="86145"/>
                        <a14:backgroundMark x1="79375" y1="85843" x2="79375" y2="85843"/>
                        <a14:backgroundMark x1="80813" y1="88705" x2="80813" y2="88705"/>
                        <a14:backgroundMark x1="78750" y1="91566" x2="78750" y2="91566"/>
                        <a14:backgroundMark x1="81250" y1="93675" x2="81250" y2="93675"/>
                        <a14:backgroundMark x1="83813" y1="92169" x2="83813" y2="92169"/>
                        <a14:backgroundMark x1="82000" y1="89608" x2="82000" y2="89608"/>
                        <a14:backgroundMark x1="84125" y1="82982" x2="84125" y2="82982"/>
                        <a14:backgroundMark x1="90000" y1="91867" x2="90000" y2="91867"/>
                        <a14:backgroundMark x1="90250" y1="94729" x2="90250" y2="94729"/>
                        <a14:backgroundMark x1="30562" y1="84639" x2="30562" y2="84639"/>
                        <a14:backgroundMark x1="15375" y1="89910" x2="15375" y2="89910"/>
                        <a14:backgroundMark x1="8125" y1="91566" x2="8125" y2="91566"/>
                        <a14:backgroundMark x1="6000" y1="94578" x2="6000" y2="94578"/>
                        <a14:backgroundMark x1="58188" y1="67922" x2="58188" y2="67922"/>
                        <a14:backgroundMark x1="84313" y1="82380" x2="84313" y2="82380"/>
                        <a14:backgroundMark x1="84313" y1="81175" x2="84313" y2="81175"/>
                        <a14:backgroundMark x1="44688" y1="65211" x2="44688" y2="65211"/>
                        <a14:backgroundMark x1="44813" y1="63404" x2="44813" y2="63404"/>
                        <a14:backgroundMark x1="58250" y1="66416" x2="58250" y2="66416"/>
                        <a14:backgroundMark x1="85063" y1="76958" x2="85063" y2="76958"/>
                        <a14:backgroundMark x1="84875" y1="79367" x2="84875" y2="793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216" y="5876189"/>
            <a:ext cx="2862725" cy="11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9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350"/>
          <p:cNvSpPr/>
          <p:nvPr/>
        </p:nvSpPr>
        <p:spPr>
          <a:xfrm>
            <a:off x="302361" y="2842641"/>
            <a:ext cx="3008990" cy="1402927"/>
          </a:xfrm>
          <a:prstGeom prst="roundRect">
            <a:avLst/>
          </a:prstGeom>
          <a:solidFill>
            <a:srgbClr val="C0504D">
              <a:lumMod val="40000"/>
              <a:lumOff val="60000"/>
            </a:srgbClr>
          </a:solidFill>
          <a:ln w="952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7" name="テキスト ボックス 132"/>
          <p:cNvSpPr txBox="1"/>
          <p:nvPr/>
        </p:nvSpPr>
        <p:spPr>
          <a:xfrm>
            <a:off x="250405" y="2512354"/>
            <a:ext cx="3332015" cy="398597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原因となる病気（一例）</a:t>
            </a:r>
          </a:p>
        </p:txBody>
      </p:sp>
      <p:sp>
        <p:nvSpPr>
          <p:cNvPr id="58" name="角丸四角形 369"/>
          <p:cNvSpPr/>
          <p:nvPr/>
        </p:nvSpPr>
        <p:spPr>
          <a:xfrm>
            <a:off x="274919" y="891705"/>
            <a:ext cx="2975441" cy="1637966"/>
          </a:xfrm>
          <a:prstGeom prst="roundRect">
            <a:avLst/>
          </a:prstGeom>
          <a:solidFill>
            <a:srgbClr val="9BBB59">
              <a:lumMod val="40000"/>
              <a:lumOff val="60000"/>
            </a:srgbClr>
          </a:solidFill>
          <a:ln w="952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9" name="テキスト ボックス 6"/>
          <p:cNvSpPr txBox="1"/>
          <p:nvPr/>
        </p:nvSpPr>
        <p:spPr>
          <a:xfrm>
            <a:off x="354315" y="1034847"/>
            <a:ext cx="2811129" cy="1442869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卒中や頭部外傷などの原因で、脳が損傷を受け、言語や記憶、注意などの脳機能に障害が起こり、社会生活上、様々な困難が生じるものです。外見上わかりにくい上、自覚しにくいため、周囲に理解されにくく、ご本人やご家族に多くの負担がかかってしまいます。</a:t>
            </a:r>
          </a:p>
        </p:txBody>
      </p:sp>
      <p:sp>
        <p:nvSpPr>
          <p:cNvPr id="60" name="テキスト ボックス 132"/>
          <p:cNvSpPr txBox="1"/>
          <p:nvPr/>
        </p:nvSpPr>
        <p:spPr>
          <a:xfrm>
            <a:off x="259065" y="575305"/>
            <a:ext cx="3017274" cy="355506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高次脳機能障害とは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250405" y="2914798"/>
            <a:ext cx="3300893" cy="137406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72000">
              <a:lnSpc>
                <a:spcPts val="1500"/>
              </a:lnSpc>
            </a:pP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脳卒中</a:t>
            </a:r>
            <a:r>
              <a:rPr lang="en-US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脳梗塞、脳出血、くも膜下出血</a:t>
            </a:r>
            <a:r>
              <a:rPr lang="en-US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ja-JP" sz="1100" b="1" spc="4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2000">
              <a:lnSpc>
                <a:spcPts val="1500"/>
              </a:lnSpc>
            </a:pP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脳炎</a:t>
            </a: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脳症</a:t>
            </a: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・脳腫瘍</a:t>
            </a:r>
            <a:endParaRPr lang="en-US" altLang="ja-JP" sz="1100" b="1" spc="4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2000">
              <a:lnSpc>
                <a:spcPts val="1500"/>
              </a:lnSpc>
            </a:pP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髄膜炎</a:t>
            </a:r>
          </a:p>
          <a:p>
            <a:pPr marL="72000">
              <a:lnSpc>
                <a:spcPts val="1500"/>
              </a:lnSpc>
            </a:pP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脳挫傷</a:t>
            </a: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・脳外傷</a:t>
            </a:r>
            <a:endParaRPr lang="en-US" altLang="ja-JP" sz="1100" b="1" spc="4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2000">
              <a:lnSpc>
                <a:spcPts val="1500"/>
              </a:lnSpc>
            </a:pP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急性硬膜下血腫</a:t>
            </a: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急性硬膜外血腫</a:t>
            </a:r>
            <a:endParaRPr lang="en-US" altLang="ja-JP" sz="1100" b="1" spc="4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2000">
              <a:lnSpc>
                <a:spcPts val="1500"/>
              </a:lnSpc>
            </a:pPr>
            <a:r>
              <a:rPr lang="ja-JP" altLang="en-US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lang="ja-JP" altLang="ja-JP" sz="1100" b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びまん性軸索損傷</a:t>
            </a:r>
          </a:p>
        </p:txBody>
      </p:sp>
      <p:pic>
        <p:nvPicPr>
          <p:cNvPr id="62" name="Picture 6" descr="http://3.bp.blogspot.com/-6PFf8la-86Y/VhHgNzqzl6I/AAAAAAAAy4k/gWKRlqi0ZSM/s800/nagedasu_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815" y="4877492"/>
            <a:ext cx="1095429" cy="85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0" descr="http://1.bp.blogspot.com/-im4u-_Q0IGU/UWvSyyjM80I/AAAAAAAAQd0/lnfbOdrhiUQ/s1600/souji_kitanai_woma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553" y="1070243"/>
            <a:ext cx="755874" cy="69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6" descr="kenka_fuufu.png (659×598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612" y="6406518"/>
            <a:ext cx="828231" cy="74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グループ化 64"/>
          <p:cNvGrpSpPr/>
          <p:nvPr/>
        </p:nvGrpSpPr>
        <p:grpSpPr>
          <a:xfrm>
            <a:off x="5241807" y="603409"/>
            <a:ext cx="2799281" cy="588388"/>
            <a:chOff x="4991402" y="28104"/>
            <a:chExt cx="2284146" cy="447466"/>
          </a:xfrm>
        </p:grpSpPr>
        <p:grpSp>
          <p:nvGrpSpPr>
            <p:cNvPr id="101" name="グループ化 100"/>
            <p:cNvGrpSpPr/>
            <p:nvPr/>
          </p:nvGrpSpPr>
          <p:grpSpPr>
            <a:xfrm>
              <a:off x="4991402" y="28104"/>
              <a:ext cx="2284146" cy="447466"/>
              <a:chOff x="4991402" y="28104"/>
              <a:chExt cx="2284146" cy="447466"/>
            </a:xfrm>
          </p:grpSpPr>
          <p:sp>
            <p:nvSpPr>
              <p:cNvPr id="103" name="円/楕円 487"/>
              <p:cNvSpPr/>
              <p:nvPr/>
            </p:nvSpPr>
            <p:spPr>
              <a:xfrm>
                <a:off x="4991402" y="28104"/>
                <a:ext cx="432000" cy="432000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04" name="円/楕円 488"/>
              <p:cNvSpPr/>
              <p:nvPr/>
            </p:nvSpPr>
            <p:spPr>
              <a:xfrm>
                <a:off x="5361187" y="34391"/>
                <a:ext cx="432000" cy="432000"/>
              </a:xfrm>
              <a:prstGeom prst="ellipse">
                <a:avLst/>
              </a:prstGeom>
              <a:solidFill>
                <a:srgbClr val="FFD7A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05" name="円/楕円 489"/>
              <p:cNvSpPr/>
              <p:nvPr/>
            </p:nvSpPr>
            <p:spPr>
              <a:xfrm>
                <a:off x="5735134" y="34391"/>
                <a:ext cx="432000" cy="432000"/>
              </a:xfrm>
              <a:prstGeom prst="ellipse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06" name="円/楕円 490"/>
              <p:cNvSpPr/>
              <p:nvPr/>
            </p:nvSpPr>
            <p:spPr>
              <a:xfrm>
                <a:off x="6124358" y="40520"/>
                <a:ext cx="432000" cy="432000"/>
              </a:xfrm>
              <a:prstGeom prst="ellipse">
                <a:avLst/>
              </a:prstGeom>
              <a:solidFill>
                <a:srgbClr val="FFFF7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07" name="円/楕円 491"/>
              <p:cNvSpPr/>
              <p:nvPr/>
            </p:nvSpPr>
            <p:spPr>
              <a:xfrm>
                <a:off x="6501111" y="43570"/>
                <a:ext cx="432000" cy="432000"/>
              </a:xfrm>
              <a:prstGeom prst="ellipse">
                <a:avLst/>
              </a:prstGeom>
              <a:solidFill>
                <a:srgbClr val="5B9BD5">
                  <a:lumMod val="40000"/>
                  <a:lumOff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08" name="円/楕円 492"/>
              <p:cNvSpPr/>
              <p:nvPr/>
            </p:nvSpPr>
            <p:spPr>
              <a:xfrm>
                <a:off x="6843548" y="43570"/>
                <a:ext cx="432000" cy="432000"/>
              </a:xfrm>
              <a:prstGeom prst="ellipse">
                <a:avLst/>
              </a:prstGeom>
              <a:solidFill>
                <a:srgbClr val="70AD47">
                  <a:lumMod val="60000"/>
                  <a:lumOff val="4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102" name="正方形/長方形 101"/>
            <p:cNvSpPr/>
            <p:nvPr/>
          </p:nvSpPr>
          <p:spPr>
            <a:xfrm>
              <a:off x="5163079" y="144272"/>
              <a:ext cx="1981893" cy="21181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b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500" b="1" i="0" u="none" strike="noStrike" kern="0" cap="none" spc="20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高次脳機能障害の症状</a:t>
              </a:r>
              <a:endParaRPr kumimoji="1" lang="ja-JP" altLang="en-US" sz="1500" b="1" i="0" u="none" strike="noStrike" kern="0" cap="none" spc="20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4092168" y="2119883"/>
            <a:ext cx="3017037" cy="9626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uFill>
                  <a:solidFill>
                    <a:srgbClr val="00B05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記憶障害 ■</a:t>
            </a:r>
            <a:endParaRPr lang="en-US" altLang="ja-JP" sz="1400" b="1" i="1" spc="40">
              <a:solidFill>
                <a:sysClr val="windowText" lastClr="000000">
                  <a:lumMod val="95000"/>
                  <a:lumOff val="5000"/>
                </a:sysClr>
              </a:solidFill>
              <a:uFill>
                <a:solidFill>
                  <a:srgbClr val="00B050"/>
                </a:solidFill>
              </a:u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覚えられない、思い出せない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・予定を忘れてしまう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何度も同じことを聞く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7487392" y="5255180"/>
            <a:ext cx="3108348" cy="74884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発動性の低下 ■</a:t>
            </a:r>
            <a:endParaRPr lang="en-US" altLang="ja-JP" sz="1400" b="1" i="1" spc="40">
              <a:solidFill>
                <a:sysClr val="windowText" lastClr="000000">
                  <a:lumMod val="95000"/>
                  <a:lumOff val="5000"/>
                </a:sys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・声かけしないと始められない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・やる気が出ない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888701" y="3493525"/>
            <a:ext cx="2873450" cy="13668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遂行機能障害 ■</a:t>
            </a:r>
            <a:endParaRPr lang="en-US" altLang="ja-JP" sz="1400" b="1" i="1" spc="4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・要領が悪くなった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・順序立てて考えられない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・臨機応変な対応が難しい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4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・物事の優先順位を決められない</a:t>
            </a:r>
            <a:endParaRPr kumimoji="0" lang="en-US" altLang="ja-JP" sz="1100" b="1" i="0" u="none" strike="noStrike" kern="0" cap="none" spc="4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>
              <a:lnSpc>
                <a:spcPts val="1700"/>
              </a:lnSpc>
            </a:pP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213270" y="6346596"/>
            <a:ext cx="3265035" cy="7488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易疲労</a:t>
            </a:r>
            <a:r>
              <a:rPr lang="en-US" altLang="ja-JP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耐久性の低下</a:t>
            </a:r>
            <a:r>
              <a:rPr lang="en-US" altLang="ja-JP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■</a:t>
            </a:r>
            <a:endParaRPr lang="en-US" altLang="ja-JP" sz="1400" b="1" i="1" spc="40">
              <a:solidFill>
                <a:sysClr val="windowText" lastClr="000000">
                  <a:lumMod val="95000"/>
                  <a:lumOff val="5000"/>
                </a:sys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疲れ</a:t>
            </a: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やすい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うたた</a:t>
            </a: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寝していることが多い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814753" y="4956934"/>
            <a:ext cx="3382939" cy="117998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注意障害 ■</a:t>
            </a:r>
            <a:endParaRPr lang="en-US" altLang="ja-JP" sz="1400" b="1" i="1" spc="40">
              <a:solidFill>
                <a:sysClr val="windowText" lastClr="000000">
                  <a:lumMod val="95000"/>
                  <a:lumOff val="5000"/>
                </a:sys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・気が散りやすい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・必要な物を探し出せない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別の事に気を取られると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大事なことがおろそかになる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890897" y="1407781"/>
            <a:ext cx="3619229" cy="96231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空間認知障害 ■</a:t>
            </a:r>
            <a:endParaRPr lang="en-US" altLang="ja-JP" sz="1400" b="1" i="1" spc="4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・よく物にぶつかる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・収納や片付けが下手になった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・着替えがうまくいかない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7786377" y="2506299"/>
            <a:ext cx="2651369" cy="117998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</a:t>
            </a:r>
            <a:r>
              <a:rPr lang="ja-JP" altLang="ja-JP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病識の欠如</a:t>
            </a: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■</a:t>
            </a:r>
            <a:endParaRPr lang="en-US" altLang="ja-JP" sz="1400" b="1" i="1" spc="40">
              <a:solidFill>
                <a:sysClr val="windowText" lastClr="000000">
                  <a:lumMod val="95000"/>
                  <a:lumOff val="5000"/>
                </a:sys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疲れや不調など自分の体の状態に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気付</a:t>
            </a: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・周りは心配しているが、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自分は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大丈夫だと思っている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7709146" y="3904454"/>
            <a:ext cx="2948162" cy="11799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</a:t>
            </a:r>
            <a:r>
              <a:rPr lang="ja-JP" altLang="ja-JP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失語症</a:t>
            </a: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■</a:t>
            </a:r>
            <a:endParaRPr lang="ja-JP" altLang="ja-JP" sz="1400" b="1" i="1" spc="40">
              <a:solidFill>
                <a:sysClr val="windowText" lastClr="000000">
                  <a:lumMod val="95000"/>
                  <a:lumOff val="5000"/>
                </a:sys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読</a:t>
            </a: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めなくなった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・書けなくなった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・上手く言葉が出なくなった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・相手の話しが理解できなくなった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7116855" y="6185727"/>
            <a:ext cx="2482925" cy="96266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 </a:t>
            </a:r>
            <a:r>
              <a:rPr lang="ja-JP" altLang="ja-JP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社会的行動の障害</a:t>
            </a:r>
            <a:r>
              <a:rPr lang="ja-JP" altLang="en-US" sz="1400" b="1" i="1" spc="4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■</a:t>
            </a:r>
            <a:endParaRPr lang="ja-JP" altLang="ja-JP" sz="1400" b="1" i="1" spc="40">
              <a:solidFill>
                <a:sysClr val="windowText" lastClr="000000">
                  <a:lumMod val="95000"/>
                  <a:lumOff val="5000"/>
                </a:sys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我慢が出来ない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・怒りやすくなった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spc="40">
                <a:solidFill>
                  <a:srgbClr val="E7E6E6">
                    <a:lumMod val="2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・衝動的な行動をしてしまう</a:t>
            </a:r>
            <a:endParaRPr lang="en-US" altLang="ja-JP" sz="1100" b="1" spc="40">
              <a:solidFill>
                <a:srgbClr val="E7E6E6">
                  <a:lumMod val="2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5745697" y="2576469"/>
            <a:ext cx="2267126" cy="2190652"/>
            <a:chOff x="5495292" y="2001164"/>
            <a:chExt cx="2253812" cy="1876041"/>
          </a:xfrm>
        </p:grpSpPr>
        <p:sp>
          <p:nvSpPr>
            <p:cNvPr id="99" name="円/楕円 483"/>
            <p:cNvSpPr/>
            <p:nvPr/>
          </p:nvSpPr>
          <p:spPr>
            <a:xfrm>
              <a:off x="5495292" y="2001164"/>
              <a:ext cx="2253812" cy="1876041"/>
            </a:xfrm>
            <a:prstGeom prst="ellipse">
              <a:avLst/>
            </a:prstGeom>
            <a:solidFill>
              <a:srgbClr val="FFC6B9"/>
            </a:solidFill>
            <a:ln w="12700" cap="flat" cmpd="sng" algn="ctr">
              <a:noFill/>
              <a:prstDash val="solid"/>
              <a:miter lim="800000"/>
            </a:ln>
            <a:effectLst>
              <a:softEdge rad="127000"/>
            </a:effectLst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5673315" y="2458067"/>
              <a:ext cx="1864558" cy="11310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思い当たることは</a:t>
              </a:r>
              <a:endParaRPr kumimoji="0" lang="en-US" altLang="ja-JP" sz="1200" b="1" i="0" u="none" strike="noStrike" kern="0" cap="none" spc="70" normalizeH="0" baseline="0" noProof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ありませんか</a:t>
              </a:r>
              <a:r>
                <a:rPr kumimoji="0" lang="en-US" altLang="ja-JP" sz="1200" b="1" i="0" u="none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??</a:t>
              </a:r>
            </a:p>
            <a:p>
              <a:pPr marL="0" marR="0" lvl="0" indent="0" algn="ctr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これらの症状の背景に</a:t>
              </a:r>
              <a:endParaRPr kumimoji="0" lang="en-US" altLang="ja-JP" sz="1200" b="1" i="0" u="none" strike="noStrike" kern="0" cap="none" spc="70" normalizeH="0" baseline="0" noProof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1" u="sng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 高次脳機能障害 </a:t>
              </a:r>
              <a:r>
                <a:rPr kumimoji="0" lang="ja-JP" altLang="en-US" sz="1200" b="1" i="0" u="none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が</a:t>
              </a:r>
              <a:endParaRPr kumimoji="0" lang="en-US" altLang="ja-JP" sz="1200" b="1" i="0" u="none" strike="noStrike" kern="0" cap="none" spc="70" normalizeH="0" baseline="0" noProof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隠れているかも</a:t>
              </a:r>
              <a:endParaRPr kumimoji="0" lang="en-US" altLang="ja-JP" sz="1200" b="1" i="0" u="none" strike="noStrike" kern="0" cap="none" spc="70" normalizeH="0" baseline="0" noProof="0">
                <a:ln>
                  <a:noFill/>
                </a:ln>
                <a:solidFill>
                  <a:srgbClr val="3E3A3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しれません</a:t>
              </a:r>
              <a:r>
                <a:rPr kumimoji="0" lang="en-US" altLang="ja-JP" sz="1200" b="1" i="0" u="none" strike="noStrike" kern="0" cap="none" spc="70" normalizeH="0" baseline="0" noProof="0">
                  <a:ln>
                    <a:noFill/>
                  </a:ln>
                  <a:solidFill>
                    <a:srgbClr val="3E3A39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…</a:t>
              </a: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5133591" y="1350965"/>
            <a:ext cx="670982" cy="611730"/>
            <a:chOff x="4883186" y="775660"/>
            <a:chExt cx="666543" cy="616943"/>
          </a:xfrm>
        </p:grpSpPr>
        <p:pic>
          <p:nvPicPr>
            <p:cNvPr id="97" name="Picture 4" descr="http://3.bp.blogspot.com/-fIBG98jHPmI/VT4g65IpgoI/AAAAAAAAtH4/y55djwUT0-Y/s800/body_brain_nou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3186" y="775660"/>
              <a:ext cx="666543" cy="61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6" descr="http://4.bp.blogspot.com/-toaP1vMGZAM/UNbkIddJNqI/AAAAAAAAJTk/MeuaawYOaLw/s1600/mark_questi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1055" y="851528"/>
              <a:ext cx="28253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1" name="Picture 8" descr="book.png (521×380)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203" y="4302055"/>
            <a:ext cx="529421" cy="38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2" descr="bunbougu_marker.png (577×640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302" y="3978196"/>
            <a:ext cx="506775" cy="44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http://1.bp.blogspot.com/-s8z6tihBJtE/VZ-Qo5KEKHI/AAAAAAAAvOc/792Mo-xRSP8/s800/ojisan3_sleep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025" y="6538694"/>
            <a:ext cx="578886" cy="66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グループ化 83"/>
          <p:cNvGrpSpPr/>
          <p:nvPr/>
        </p:nvGrpSpPr>
        <p:grpSpPr>
          <a:xfrm>
            <a:off x="705957" y="4583550"/>
            <a:ext cx="2990829" cy="2491587"/>
            <a:chOff x="455552" y="4008244"/>
            <a:chExt cx="3461202" cy="3704433"/>
          </a:xfrm>
        </p:grpSpPr>
        <p:sp>
          <p:nvSpPr>
            <p:cNvPr id="86" name="角丸四角形 415"/>
            <p:cNvSpPr/>
            <p:nvPr/>
          </p:nvSpPr>
          <p:spPr>
            <a:xfrm>
              <a:off x="501998" y="6489124"/>
              <a:ext cx="2710295" cy="1223553"/>
            </a:xfrm>
            <a:prstGeom prst="roundRect">
              <a:avLst/>
            </a:prstGeom>
            <a:gradFill flip="none" rotWithShape="1">
              <a:gsLst>
                <a:gs pos="70000">
                  <a:srgbClr val="DFD098">
                    <a:lumMod val="84000"/>
                    <a:lumOff val="16000"/>
                  </a:srgbClr>
                </a:gs>
                <a:gs pos="61000">
                  <a:srgbClr val="FFE697"/>
                </a:gs>
                <a:gs pos="94000">
                  <a:srgbClr val="7B9CD7"/>
                </a:gs>
                <a:gs pos="79000">
                  <a:srgbClr val="4472C4">
                    <a:lumMod val="35000"/>
                    <a:lumOff val="65000"/>
                  </a:srgbClr>
                </a:gs>
                <a:gs pos="100000">
                  <a:srgbClr val="4874C4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>
              <a:softEdge rad="63500"/>
            </a:effectLst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7" name="角丸四角形 418"/>
            <p:cNvSpPr/>
            <p:nvPr/>
          </p:nvSpPr>
          <p:spPr>
            <a:xfrm>
              <a:off x="472541" y="4058187"/>
              <a:ext cx="2438768" cy="764579"/>
            </a:xfrm>
            <a:prstGeom prst="roundRect">
              <a:avLst/>
            </a:prstGeom>
            <a:solidFill>
              <a:srgbClr val="FFCDC1"/>
            </a:solidFill>
            <a:ln w="12700" cap="flat" cmpd="sng" algn="ctr">
              <a:noFill/>
              <a:prstDash val="solid"/>
              <a:miter lim="800000"/>
            </a:ln>
            <a:effectLst>
              <a:softEdge rad="63500"/>
            </a:effectLst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88" name="Picture 2" descr="http://yajidesign.com/i/0187/0187_6.jpg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5B9BD5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8227">
              <a:off x="961655" y="4602616"/>
              <a:ext cx="1814665" cy="17246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" name="テキスト ボックス 71"/>
            <p:cNvSpPr txBox="1"/>
            <p:nvPr/>
          </p:nvSpPr>
          <p:spPr>
            <a:xfrm>
              <a:off x="492033" y="6263733"/>
              <a:ext cx="2362413" cy="292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①規則正しい生活</a:t>
              </a:r>
              <a:endParaRPr kumimoji="1" lang="ja-JP" altLang="en-US" sz="12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  <p:sp>
          <p:nvSpPr>
            <p:cNvPr id="90" name="テキスト ボックス 72"/>
            <p:cNvSpPr txBox="1"/>
            <p:nvPr/>
          </p:nvSpPr>
          <p:spPr>
            <a:xfrm>
              <a:off x="455552" y="5284323"/>
              <a:ext cx="3461202" cy="292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0" cap="none" spc="9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②本人の高次脳機能障害を知</a:t>
              </a:r>
              <a:r>
                <a:rPr kumimoji="0" lang="ja-JP" altLang="en-US" sz="1200" b="1" i="0" u="none" strike="noStrike" kern="0" cap="none" spc="9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る</a:t>
              </a:r>
              <a:endParaRPr kumimoji="1" lang="ja-JP" altLang="en-US" sz="1200" b="1" i="0" u="none" strike="noStrike" kern="0" cap="none" spc="9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  <p:sp>
          <p:nvSpPr>
            <p:cNvPr id="91" name="テキスト ボックス 73"/>
            <p:cNvSpPr txBox="1"/>
            <p:nvPr/>
          </p:nvSpPr>
          <p:spPr>
            <a:xfrm>
              <a:off x="470327" y="4401930"/>
              <a:ext cx="2048673" cy="292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+mn-cs"/>
                </a:rPr>
                <a:t>③本人らしい生活</a:t>
              </a:r>
              <a:endParaRPr kumimoji="1" lang="ja-JP" altLang="en-US" sz="12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endParaRPr>
            </a:p>
          </p:txBody>
        </p:sp>
        <p:pic>
          <p:nvPicPr>
            <p:cNvPr id="92" name="Picture 9" descr="http://4.bp.blogspot.com/-_zL45l7EOgs/UnyFwjpRLYI/AAAAAAAAaTk/Lsg6N0yUPhM/s800/family_happy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884" y="4008244"/>
              <a:ext cx="1095811" cy="797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6" descr="suimin_man.png (696×618)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4214" y="6887443"/>
              <a:ext cx="815005" cy="723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8" descr="neoki_boy_sawayaka.png (704×718)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901" y="6799311"/>
              <a:ext cx="799166" cy="8150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10" descr="syokuji_man.png (800×726)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5588" y="7103918"/>
              <a:ext cx="531472" cy="4823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12" descr="walk_man.png (484×800)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98117" y="6825073"/>
              <a:ext cx="346041" cy="571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5" name="テキスト ボックス 132"/>
          <p:cNvSpPr txBox="1"/>
          <p:nvPr/>
        </p:nvSpPr>
        <p:spPr>
          <a:xfrm>
            <a:off x="250405" y="4306180"/>
            <a:ext cx="3324652" cy="391393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高次脳機能障害のリハビリ</a:t>
            </a:r>
            <a:endParaRPr kumimoji="1" lang="en-US" altLang="ja-JP" sz="1600" b="1" i="0" u="none" strike="noStrike" kern="0" cap="none" spc="0" normalizeH="0" baseline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5176624"/>
      </p:ext>
    </p:extLst>
  </p:cSld>
  <p:clrMapOvr>
    <a:masterClrMapping/>
  </p:clrMapOvr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</Template>
  <TotalTime>5012</TotalTime>
  <Words>442</Words>
  <Application>Microsoft Office PowerPoint</Application>
  <PresentationFormat>ユーザー設定</PresentationFormat>
  <Paragraphs>109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HGP創英角ﾎﾟｯﾌﾟ体</vt:lpstr>
      <vt:lpstr>HGS創英角ﾎﾟｯﾌﾟ体</vt:lpstr>
      <vt:lpstr>HG丸ｺﾞｼｯｸM-PRO</vt:lpstr>
      <vt:lpstr>HG創英角ﾎﾟｯﾌﾟ体</vt:lpstr>
      <vt:lpstr>ＭＳ Ｐゴシック</vt:lpstr>
      <vt:lpstr>ＭＳ 明朝</vt:lpstr>
      <vt:lpstr>Arial</vt:lpstr>
      <vt:lpstr>Calibri</vt:lpstr>
      <vt:lpstr>Calibri Light</vt:lpstr>
      <vt:lpstr>Times New Roman</vt:lpstr>
      <vt:lpstr>ガイド入りテンプレートサンプル20130531三木さん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FJ-USER</cp:lastModifiedBy>
  <cp:revision>204</cp:revision>
  <cp:lastPrinted>2016-07-25T06:15:42Z</cp:lastPrinted>
  <dcterms:created xsi:type="dcterms:W3CDTF">2013-08-07T01:20:38Z</dcterms:created>
  <dcterms:modified xsi:type="dcterms:W3CDTF">2016-07-25T06:33:49Z</dcterms:modified>
</cp:coreProperties>
</file>